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9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322" r:id="rId22"/>
    <p:sldId id="278" r:id="rId23"/>
    <p:sldId id="331" r:id="rId24"/>
    <p:sldId id="330" r:id="rId25"/>
    <p:sldId id="286" r:id="rId26"/>
    <p:sldId id="285" r:id="rId27"/>
    <p:sldId id="280" r:id="rId28"/>
    <p:sldId id="340" r:id="rId29"/>
    <p:sldId id="339" r:id="rId30"/>
    <p:sldId id="321" r:id="rId31"/>
    <p:sldId id="328" r:id="rId32"/>
    <p:sldId id="332" r:id="rId33"/>
    <p:sldId id="342" r:id="rId34"/>
    <p:sldId id="272" r:id="rId35"/>
    <p:sldId id="338" r:id="rId36"/>
    <p:sldId id="287" r:id="rId37"/>
    <p:sldId id="333" r:id="rId38"/>
    <p:sldId id="289" r:id="rId39"/>
    <p:sldId id="307" r:id="rId40"/>
    <p:sldId id="323" r:id="rId41"/>
    <p:sldId id="320" r:id="rId42"/>
    <p:sldId id="334" r:id="rId43"/>
    <p:sldId id="336" r:id="rId44"/>
    <p:sldId id="337" r:id="rId45"/>
    <p:sldId id="329" r:id="rId46"/>
    <p:sldId id="292" r:id="rId47"/>
    <p:sldId id="293" r:id="rId4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65"/>
    <p:restoredTop sz="94694"/>
  </p:normalViewPr>
  <p:slideViewPr>
    <p:cSldViewPr snapToGrid="0">
      <p:cViewPr varScale="1">
        <p:scale>
          <a:sx n="93" d="100"/>
          <a:sy n="93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png>
</file>

<file path=ppt/media/image270.png>
</file>

<file path=ppt/media/image28.jpe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03/30/2024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30.03.2024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30.03.2024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30.03.2024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30.03.2024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30.03.2024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30.03.2024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30.03.2024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30.03.2024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30.03.2024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30.03.2024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30.03.2024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30.03.2024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7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8.png"/><Relationship Id="rId7" Type="http://schemas.openxmlformats.org/officeDocument/2006/relationships/image" Target="../media/image16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Relationship Id="rId9" Type="http://schemas.openxmlformats.org/officeDocument/2006/relationships/hyperlink" Target="https://fleuret.org/public/lbdl.pdf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7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7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ai.meta.com/research/publications/llama-2-open-foundation-and-fine-tuned-chat-models/" TargetMode="External"/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9.01652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rl/main/en/sft_trainer" TargetMode="External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ameronrwolfe.substack.com/p/understanding-and-using-supervised" TargetMode="External"/><Relationship Id="rId5" Type="http://schemas.openxmlformats.org/officeDocument/2006/relationships/hyperlink" Target="https://arxiv.org/abs/2305.18290" TargetMode="External"/><Relationship Id="rId4" Type="http://schemas.openxmlformats.org/officeDocument/2006/relationships/hyperlink" Target="https://arxiv.org/abs/2203.02155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platform.openai.com/docs/guides/prompt-engineering" TargetMode="External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orage.googleapis.com/deepmind-media/gemini/gemini_v1_5_report.pdf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hyperlink" Target="https://arxiv.org/abs/2203.15556" TargetMode="External"/><Relationship Id="rId7" Type="http://schemas.openxmlformats.org/officeDocument/2006/relationships/hyperlink" Target="https://bard.google.com/chat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ai.com/chatgpt" TargetMode="External"/><Relationship Id="rId5" Type="http://schemas.openxmlformats.org/officeDocument/2006/relationships/hyperlink" Target="https://arxiv.org/abs/2210.03629" TargetMode="External"/><Relationship Id="rId4" Type="http://schemas.openxmlformats.org/officeDocument/2006/relationships/hyperlink" Target="https://arxiv.org/abs/2201.11903" TargetMode="External"/><Relationship Id="rId9" Type="http://schemas.openxmlformats.org/officeDocument/2006/relationships/hyperlink" Target="https://fleuret.org/public/lbdl.pdf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lamaindex.ai/" TargetMode="External"/><Relationship Id="rId2" Type="http://schemas.openxmlformats.org/officeDocument/2006/relationships/hyperlink" Target="https://arxiv.org/abs/2005.1140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2.04761" TargetMode="External"/><Relationship Id="rId4" Type="http://schemas.openxmlformats.org/officeDocument/2006/relationships/hyperlink" Target="https://docs.langchain.com/docs/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log.langchain.dev/enhancing-rag-based-applications-accuracy-by-constructing-and-leveraging-knowledge-graphs/" TargetMode="External"/><Relationship Id="rId4" Type="http://schemas.openxmlformats.org/officeDocument/2006/relationships/hyperlink" Target="https://medium.com/@vndee.huynh/build-your-own-rag-and-run-it-locally-langchain-ollama-streamlit-181d42805895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106.09685" TargetMode="External"/><Relationship Id="rId3" Type="http://schemas.openxmlformats.org/officeDocument/2006/relationships/hyperlink" Target="https://arxiv.org/abs/2401.04088" TargetMode="External"/><Relationship Id="rId7" Type="http://schemas.openxmlformats.org/officeDocument/2006/relationships/hyperlink" Target="https://arxiv.org/abs/2309.03409" TargetMode="External"/><Relationship Id="rId2" Type="http://schemas.openxmlformats.org/officeDocument/2006/relationships/hyperlink" Target="https://arxiv.org/abs/1701.0653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312.00752" TargetMode="External"/><Relationship Id="rId5" Type="http://schemas.openxmlformats.org/officeDocument/2006/relationships/hyperlink" Target="https://arxiv.org/abs/2004.05150" TargetMode="External"/><Relationship Id="rId4" Type="http://schemas.openxmlformats.org/officeDocument/2006/relationships/hyperlink" Target="https://storage.googleapis.com/deepmind-media/gemini/gemini_v1_5_report.pdf" TargetMode="External"/><Relationship Id="rId9" Type="http://schemas.openxmlformats.org/officeDocument/2006/relationships/image" Target="../media/image37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4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3.00020" TargetMode="External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5.05665" TargetMode="External"/><Relationship Id="rId4" Type="http://schemas.openxmlformats.org/officeDocument/2006/relationships/hyperlink" Target="https://arxiv.org/abs/2302.14045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dept.ai/blog/fuyu-8b" TargetMode="External"/><Relationship Id="rId4" Type="http://schemas.openxmlformats.org/officeDocument/2006/relationships/image" Target="../media/image4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age.googleapis.com/deepmind-media/gemini/gemini_1_report.pdf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fleuret.org/public/lbdl.pdf" TargetMode="External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ai.com/blog/dall-e/" TargetMode="External"/><Relationship Id="rId5" Type="http://schemas.openxmlformats.org/officeDocument/2006/relationships/image" Target="../media/image47.png"/><Relationship Id="rId4" Type="http://schemas.openxmlformats.org/officeDocument/2006/relationships/hyperlink" Target="https://cdn.openai.com/papers/dall-e-3.pdf" TargetMode="Externa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5.13626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</a:t>
                </a:r>
                <a:r>
                  <a:rPr lang="en-GB" sz="2600" dirty="0">
                    <a:sym typeface="Wingdings" pitchFamily="2" charset="2"/>
                  </a:rPr>
                  <a:t>(</a:t>
                </a:r>
                <a:r>
                  <a:rPr lang="en-DE" sz="2600" dirty="0">
                    <a:sym typeface="Wingdings" pitchFamily="2" charset="2"/>
                  </a:rPr>
                  <a:t>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600" dirty="0">
                    <a:sym typeface="Wingdings" pitchFamily="2" charset="2"/>
                  </a:rPr>
                  <a:t>)</a:t>
                </a: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12" t="-3680" b="-3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</a:t>
            </a:r>
          </a:p>
          <a:p>
            <a:r>
              <a:rPr lang="en-GB" sz="2000" dirty="0"/>
              <a:t>p</a:t>
            </a:r>
            <a:r>
              <a:rPr lang="en-DE" sz="2000" dirty="0"/>
              <a:t>roviding redundancy</a:t>
            </a:r>
            <a:endParaRPr lang="en-GB" sz="2000" dirty="0"/>
          </a:p>
          <a:p>
            <a:r>
              <a:rPr lang="en-DE" sz="2000" dirty="0"/>
              <a:t>(</a:t>
            </a:r>
            <a:r>
              <a:rPr lang="en-GB" sz="2000" dirty="0"/>
              <a:t>even more important here than</a:t>
            </a:r>
            <a:r>
              <a:rPr lang="en-DE" sz="2000" dirty="0"/>
              <a:t>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4172004"/>
            <a:ext cx="2826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</a:t>
            </a:r>
            <a:r>
              <a:rPr lang="en-GB" sz="2000" dirty="0"/>
              <a:t> </a:t>
            </a:r>
            <a:r>
              <a:rPr lang="en-DE" sz="2000" dirty="0"/>
              <a:t>improve robustness</a:t>
            </a:r>
            <a:r>
              <a:rPr lang="en-GB" sz="2000" dirty="0"/>
              <a:t> b</a:t>
            </a:r>
            <a:r>
              <a:rPr lang="en-DE" sz="2000" dirty="0"/>
              <a:t>y preserving </a:t>
            </a:r>
            <a:r>
              <a:rPr lang="en-GB" sz="2000" dirty="0"/>
              <a:t>original </a:t>
            </a:r>
            <a:r>
              <a:rPr lang="en-DE" sz="2000" dirty="0"/>
              <a:t>input</a:t>
            </a:r>
            <a:r>
              <a:rPr lang="en-GB" sz="2000" dirty="0"/>
              <a:t> (</a:t>
            </a:r>
            <a:r>
              <a:rPr lang="en-DE" sz="2000" dirty="0"/>
              <a:t>attention</a:t>
            </a:r>
            <a:r>
              <a:rPr lang="en-GB" sz="2000" dirty="0"/>
              <a:t> layers as filters)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4437788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4437788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238" t="-2011" b="-488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58962"/>
            <a:ext cx="2072287" cy="1240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907F27-F7B3-C7B2-0213-C8C0CFF1B9C4}"/>
              </a:ext>
            </a:extLst>
          </p:cNvPr>
          <p:cNvSpPr txBox="1"/>
          <p:nvPr/>
        </p:nvSpPr>
        <p:spPr>
          <a:xfrm>
            <a:off x="4724400" y="2840696"/>
            <a:ext cx="3780697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dirty="0"/>
              <a:t>computational complexity quadratic in length of input (each token attends to each other token)</a:t>
            </a:r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5683" y="2691589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9494908" y="64068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740672" y="4714094"/>
            <a:ext cx="4414777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word: multiplication of inputs (in contrast to inputs times weights in neural networks)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61705" y="3051884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8155449" y="5683590"/>
            <a:ext cx="3624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58390" y="3690225"/>
            <a:ext cx="943833" cy="146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336686" y="1480979"/>
            <a:ext cx="1771888" cy="12083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9075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2940531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155533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EB2F1F5-3DFD-70EE-93DA-28723B2BFF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82200" y="4535901"/>
            <a:ext cx="2213825" cy="8838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101B1DE-16EA-0B24-E3B8-51F4FF464657}"/>
              </a:ext>
            </a:extLst>
          </p:cNvPr>
          <p:cNvSpPr txBox="1"/>
          <p:nvPr/>
        </p:nvSpPr>
        <p:spPr>
          <a:xfrm>
            <a:off x="11209947" y="543736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043351" y="49830"/>
            <a:ext cx="3301783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29946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1048"/>
                <a:ext cx="10515600" cy="4865301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</a:t>
                </a:r>
                <a:r>
                  <a:rPr lang="en-GB" sz="2400" dirty="0"/>
                  <a:t>mainly</a:t>
                </a:r>
                <a:r>
                  <a:rPr lang="en-DE" sz="2400" dirty="0"/>
                  <a:t> in terms of efficiency</a:t>
                </a:r>
                <a:r>
                  <a:rPr lang="en-GB" sz="2400" dirty="0"/>
                  <a:t> (especially for larger context length, </a:t>
                </a:r>
                <a:r>
                  <a:rPr lang="en-DE" sz="2400" dirty="0">
                    <a:sym typeface="Wingdings" pitchFamily="2" charset="2"/>
                  </a:rPr>
                  <a:t>modeling of long-range dependencies</a:t>
                </a:r>
                <a:r>
                  <a:rPr lang="en-GB" sz="2400" dirty="0"/>
                  <a:t>), e.g.</a:t>
                </a:r>
                <a:r>
                  <a:rPr lang="en-DE" sz="2400" dirty="0"/>
                  <a:t>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</a:t>
                </a:r>
                <a:r>
                  <a:rPr lang="en-GB" sz="2400" dirty="0" err="1"/>
                  <a:t>softmax</a:t>
                </a:r>
                <a:r>
                  <a:rPr lang="en-GB" sz="2400" dirty="0"/>
                  <a:t> dominated by largest elements </a:t>
                </a:r>
                <a:r>
                  <a:rPr lang="en-GB" sz="2400" dirty="0">
                    <a:sym typeface="Wingdings" panose="05000000000000000000" pitchFamily="2" charset="2"/>
                  </a:rPr>
                  <a:t> </a:t>
                </a:r>
                <a:r>
                  <a:rPr lang="en-GB" sz="2400" dirty="0"/>
                  <a:t>only compute dot-product attention for keys closest to query (locality-sensitive hashing)</a:t>
                </a:r>
              </a:p>
              <a:p>
                <a:r>
                  <a:rPr lang="en-GB" sz="2400" dirty="0"/>
                  <a:t>convolutional structure: local token interactions, receptive field expanding across multiple layers </a:t>
                </a:r>
                <a:r>
                  <a:rPr lang="en-GB" sz="2400" dirty="0">
                    <a:sym typeface="Wingdings" panose="05000000000000000000" pitchFamily="2" charset="2"/>
                  </a:rPr>
                  <a:t> remain token interactions at larger distances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</a:t>
                </a:r>
                <a:r>
                  <a:rPr lang="en-GB" sz="2400" dirty="0"/>
                  <a:t>for flexible context </a:t>
                </a:r>
                <a:r>
                  <a:rPr lang="en-DE" sz="2400" dirty="0"/>
                  <a:t>length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1048"/>
                <a:ext cx="10515600" cy="4865301"/>
              </a:xfrm>
              <a:blipFill>
                <a:blip r:embed="rId9"/>
                <a:stretch>
                  <a:fillRect l="-928" t="-1754" r="-522" b="-162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 (via </a:t>
            </a:r>
            <a:r>
              <a:rPr lang="en-GB" sz="2400" dirty="0" err="1"/>
              <a:t>softmax</a:t>
            </a:r>
            <a:r>
              <a:rPr lang="en-GB" sz="2400" dirty="0"/>
              <a:t> after output embedding)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(auto-regressive: consuming its own output)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</a:t>
            </a:r>
            <a:r>
              <a:rPr lang="en-GB" sz="2600" dirty="0"/>
              <a:t> (embedding)</a:t>
            </a:r>
            <a:r>
              <a:rPr lang="en-DE" sz="2600" dirty="0"/>
              <a:t> to be used/fine-tuned in specific tasks and data sets</a:t>
            </a:r>
            <a:r>
              <a:rPr lang="en-GB" sz="2600" dirty="0"/>
              <a:t> (e.g., sentiment classification)</a:t>
            </a:r>
            <a:endParaRPr lang="en-DE" sz="2600" dirty="0"/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</a:t>
            </a:r>
          </a:p>
          <a:p>
            <a:pPr lvl="1"/>
            <a:r>
              <a:rPr lang="en-GB" dirty="0"/>
              <a:t>language </a:t>
            </a:r>
            <a:r>
              <a:rPr lang="en-GB" dirty="0" err="1"/>
              <a:t>modeling</a:t>
            </a:r>
            <a:r>
              <a:rPr lang="en-GB" dirty="0"/>
              <a:t> (masked tokens to be predicted from context)</a:t>
            </a:r>
          </a:p>
          <a:p>
            <a:pPr lvl="1"/>
            <a:r>
              <a:rPr lang="en-GB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8A201D-C63F-DBAE-A32A-E2FDEA988DED}"/>
              </a:ext>
            </a:extLst>
          </p:cNvPr>
          <p:cNvSpPr txBox="1"/>
          <p:nvPr/>
        </p:nvSpPr>
        <p:spPr>
          <a:xfrm>
            <a:off x="10330249" y="136525"/>
            <a:ext cx="18617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another example: Meta’s </a:t>
            </a:r>
            <a:r>
              <a:rPr lang="en-GB" dirty="0">
                <a:hlinkClick r:id="rId8"/>
              </a:rPr>
              <a:t>Llama2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279707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two other ways for improving general chat capabilities: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758AB1-B3B0-0616-5CEB-865CA618E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3454" y="4552654"/>
            <a:ext cx="6965091" cy="22616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BF6A85-5F13-3267-7016-A5B242B7FF98}"/>
              </a:ext>
            </a:extLst>
          </p:cNvPr>
          <p:cNvSpPr txBox="1"/>
          <p:nvPr/>
        </p:nvSpPr>
        <p:spPr>
          <a:xfrm>
            <a:off x="6302827" y="642801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C7716B3-E9EE-6029-A36D-ACCC87DBF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52599"/>
            <a:ext cx="12192000" cy="4672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DD99FF-C910-A0E8-3381-C448E5F16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Instruction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FA5B4-EAD2-B2A8-FB6C-EF9B158CE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605" y="5424611"/>
            <a:ext cx="10917195" cy="12968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supervised fine-tuning (</a:t>
            </a:r>
            <a:r>
              <a:rPr lang="en-GB" sz="2200" dirty="0">
                <a:hlinkClick r:id="rId3"/>
              </a:rPr>
              <a:t>SFT</a:t>
            </a:r>
            <a:r>
              <a:rPr lang="en-GB" sz="2200" dirty="0"/>
              <a:t>) for aligning (e.g., formatting) LLM output with human intention </a:t>
            </a:r>
          </a:p>
          <a:p>
            <a:pPr marL="0" indent="0">
              <a:buNone/>
            </a:pPr>
            <a:r>
              <a:rPr lang="en-GB" sz="2200" dirty="0"/>
              <a:t>one step further: reinforcement learning from human feedback (</a:t>
            </a:r>
            <a:r>
              <a:rPr lang="en-GB" sz="2200" dirty="0">
                <a:hlinkClick r:id="rId4"/>
              </a:rPr>
              <a:t>RLHF</a:t>
            </a:r>
            <a:r>
              <a:rPr lang="en-GB" sz="2200" dirty="0"/>
              <a:t>), e.g., in ChatGPT</a:t>
            </a:r>
          </a:p>
          <a:p>
            <a:pPr marL="0" indent="0">
              <a:buNone/>
            </a:pPr>
            <a:r>
              <a:rPr lang="en-GB" sz="2200" dirty="0"/>
              <a:t>(or without RLHF: </a:t>
            </a:r>
            <a:r>
              <a:rPr lang="en-GB" sz="2200" dirty="0">
                <a:hlinkClick r:id="rId5"/>
              </a:rPr>
              <a:t>DPO</a:t>
            </a:r>
            <a:r>
              <a:rPr lang="en-GB" sz="22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FF788B-7FE4-0E3B-1C93-49275F5E6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F48B22-F5A5-3996-02A4-5527B567641F}"/>
              </a:ext>
            </a:extLst>
          </p:cNvPr>
          <p:cNvSpPr txBox="1"/>
          <p:nvPr/>
        </p:nvSpPr>
        <p:spPr>
          <a:xfrm>
            <a:off x="11353800" y="51783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59485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  <a:r>
              <a:rPr lang="en-GB" dirty="0"/>
              <a:t>: A New Paradigm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in-context learning as alternative to fine-tuning:</a:t>
            </a:r>
          </a:p>
          <a:p>
            <a:pPr marL="0" indent="0">
              <a:buNone/>
            </a:pPr>
            <a:r>
              <a:rPr lang="en-GB" dirty="0"/>
              <a:t>only using information fed into LLM via input prompt (typically decoder-only LLMs)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typical prompt:</a:t>
            </a:r>
          </a:p>
          <a:p>
            <a:pPr marL="0" indent="0">
              <a:buNone/>
            </a:pPr>
            <a:r>
              <a:rPr lang="en-GB" dirty="0"/>
              <a:t>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30336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4871BC-8BAE-0CE6-360E-E76100732579}"/>
              </a:ext>
            </a:extLst>
          </p:cNvPr>
          <p:cNvSpPr txBox="1"/>
          <p:nvPr/>
        </p:nvSpPr>
        <p:spPr>
          <a:xfrm>
            <a:off x="838200" y="5732215"/>
            <a:ext cx="1134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3"/>
              </a:rPr>
              <a:t>GPT guide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1EF96F-4B8F-5B11-00A7-E32AC86A08A8}"/>
              </a:ext>
            </a:extLst>
          </p:cNvPr>
          <p:cNvSpPr txBox="1"/>
          <p:nvPr/>
        </p:nvSpPr>
        <p:spPr>
          <a:xfrm>
            <a:off x="838200" y="6161068"/>
            <a:ext cx="2534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4"/>
              </a:rPr>
              <a:t>increasing context length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07923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Prompt Engineering with Examples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4616"/>
            <a:ext cx="5047267" cy="48782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212529"/>
                </a:solidFill>
              </a:rPr>
              <a:t>z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ero-shot learning: no examples, just instructions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  <a:sym typeface="Wingdings" panose="05000000000000000000" pitchFamily="2" charset="2"/>
              </a:rPr>
              <a:t> multi-task learning</a:t>
            </a:r>
            <a:endParaRPr lang="en-GB" sz="2400" b="0" i="0" u="none" strike="noStrike" dirty="0">
              <a:solidFill>
                <a:srgbClr val="212529"/>
              </a:solidFill>
              <a:effectLst/>
            </a:endParaRP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  <a:r>
              <a:rPr lang="en-GB" dirty="0"/>
              <a:t>: </a:t>
            </a:r>
            <a:r>
              <a:rPr lang="en-GB" b="1" dirty="0"/>
              <a:t>LARGE</a:t>
            </a:r>
            <a:r>
              <a:rPr lang="en-GB" dirty="0"/>
              <a:t> Language Models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423" y="1825625"/>
            <a:ext cx="9448794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era of large-scale models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multi-task learning: perform new tasks at test time without task-specific training (simply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 err="1">
                <a:solidFill>
                  <a:srgbClr val="212529"/>
                </a:solidFill>
                <a:hlinkClick r:id="rId5"/>
              </a:rPr>
              <a:t>ReAct</a:t>
            </a:r>
            <a:r>
              <a:rPr lang="en-GB" dirty="0">
                <a:solidFill>
                  <a:srgbClr val="212529"/>
                </a:solidFill>
              </a:rPr>
              <a:t>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6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7"/>
              </a:rPr>
              <a:t>Bard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71ACDA-58DE-C671-C490-9A25C570A6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74395" y="1005021"/>
            <a:ext cx="2390243" cy="53445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67208A-C2CD-8126-638D-2517BFC96589}"/>
              </a:ext>
            </a:extLst>
          </p:cNvPr>
          <p:cNvSpPr txBox="1"/>
          <p:nvPr/>
        </p:nvSpPr>
        <p:spPr>
          <a:xfrm>
            <a:off x="11632120" y="634956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ADA32-BF06-BFF5-75BE-84612B699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Struggling with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8F654-8684-E5BA-6A19-1DB6137B9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LLMs have only </a:t>
            </a:r>
            <a:r>
              <a:rPr lang="en-GB" sz="2200" dirty="0">
                <a:solidFill>
                  <a:srgbClr val="212529"/>
                </a:solidFill>
              </a:rPr>
              <a:t>implicit knowledge (memorization of information in weights): </a:t>
            </a:r>
            <a:r>
              <a:rPr lang="en-GB" sz="2200" dirty="0">
                <a:solidFill>
                  <a:srgbClr val="212529"/>
                </a:solidFill>
                <a:sym typeface="Wingdings" pitchFamily="2" charset="2"/>
              </a:rPr>
              <a:t>limitations in terms of explicit factual knowledge, arithmetic operations, etc (hallucinating facts)</a:t>
            </a:r>
            <a:endParaRPr lang="en-GB" sz="2200" dirty="0"/>
          </a:p>
          <a:p>
            <a:pPr marL="0" indent="0">
              <a:buNone/>
            </a:pPr>
            <a:r>
              <a:rPr lang="en-GB" sz="2200" dirty="0"/>
              <a:t>sometimes compared to Kahneman’s intuitive “System 1” (from Thinking, Fast and Slow)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analytical ”System 2” can be (partly) employed by:</a:t>
            </a:r>
          </a:p>
          <a:p>
            <a:r>
              <a:rPr lang="en-GB" sz="2200" dirty="0"/>
              <a:t>retrieval augmentation, e.g., via vector stores (</a:t>
            </a:r>
            <a:r>
              <a:rPr lang="en-GB" sz="2200" dirty="0">
                <a:hlinkClick r:id="rId2"/>
              </a:rPr>
              <a:t>RAG</a:t>
            </a:r>
            <a:r>
              <a:rPr lang="en-GB" sz="2200" dirty="0"/>
              <a:t>, </a:t>
            </a:r>
            <a:r>
              <a:rPr lang="en-GB" sz="2200" dirty="0" err="1">
                <a:hlinkClick r:id="rId3"/>
              </a:rPr>
              <a:t>LlamaIndex</a:t>
            </a:r>
            <a:r>
              <a:rPr lang="en-GB" sz="2200" dirty="0"/>
              <a:t>)</a:t>
            </a:r>
          </a:p>
          <a:p>
            <a:r>
              <a:rPr lang="en-GB" sz="2200" dirty="0"/>
              <a:t>tool usage (</a:t>
            </a:r>
            <a:r>
              <a:rPr lang="en-GB" sz="2200" dirty="0" err="1">
                <a:hlinkClick r:id="rId4"/>
              </a:rPr>
              <a:t>LangChain</a:t>
            </a:r>
            <a:r>
              <a:rPr lang="en-GB" sz="2200" dirty="0"/>
              <a:t>, </a:t>
            </a:r>
            <a:r>
              <a:rPr lang="en-GB" sz="2200" dirty="0" err="1">
                <a:hlinkClick r:id="rId5"/>
              </a:rPr>
              <a:t>Toolformer</a:t>
            </a:r>
            <a:r>
              <a:rPr lang="en-GB" sz="2200" dirty="0"/>
              <a:t>)</a:t>
            </a:r>
          </a:p>
          <a:p>
            <a:r>
              <a:rPr lang="en-GB" sz="2200" dirty="0"/>
              <a:t>implicit code execution (e.g., in Bard)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still largely missing for AGI: agency (although simple automated workflows can be built)</a:t>
            </a:r>
            <a:endParaRPr lang="en-DE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1EE5B-5F3A-A11E-C13B-66F632A76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1784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C5049-4F96-3D54-33C3-284B0E367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Retrieval Augmented Generation (RAG)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48EF6-25B5-BBF4-9EA0-78548009A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1026" name="Picture 2" descr="Enhancing RAG-based application accuracy by constructing and leveraging ...">
            <a:extLst>
              <a:ext uri="{FF2B5EF4-FFF2-40B4-BE49-F238E27FC236}">
                <a16:creationId xmlns:a16="http://schemas.microsoft.com/office/drawing/2014/main" id="{862CFAFA-4850-DF1B-50B8-505A31B5BB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0757" y="2931647"/>
            <a:ext cx="5931243" cy="2770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 ">
            <a:extLst>
              <a:ext uri="{FF2B5EF4-FFF2-40B4-BE49-F238E27FC236}">
                <a16:creationId xmlns:a16="http://schemas.microsoft.com/office/drawing/2014/main" id="{3F7EEC28-8F8F-56D5-B4D1-916C152A6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62891"/>
            <a:ext cx="5555394" cy="389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B586B4-2061-7DED-77F0-3C66DEEEA4C1}"/>
              </a:ext>
            </a:extLst>
          </p:cNvPr>
          <p:cNvSpPr txBox="1"/>
          <p:nvPr/>
        </p:nvSpPr>
        <p:spPr>
          <a:xfrm>
            <a:off x="4728917" y="1690688"/>
            <a:ext cx="16529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Examples: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EB231C-507D-5749-6115-82B78995494D}"/>
              </a:ext>
            </a:extLst>
          </p:cNvPr>
          <p:cNvSpPr txBox="1"/>
          <p:nvPr/>
        </p:nvSpPr>
        <p:spPr>
          <a:xfrm>
            <a:off x="3814412" y="621496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014983-BFC3-45E0-58C5-F55F24E6D346}"/>
              </a:ext>
            </a:extLst>
          </p:cNvPr>
          <p:cNvSpPr txBox="1"/>
          <p:nvPr/>
        </p:nvSpPr>
        <p:spPr>
          <a:xfrm>
            <a:off x="10264639" y="557927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0105415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772FC-D0C5-C350-E0B3-E03A3678C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1B242E-3C53-9611-FE42-AA7D389C64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discriminative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ADE7-469E-1867-D81D-648C8483D9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effective for performing numerical and optimization tasks (predictions)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continue to account for majority of AI value in wide range of industries (e.g., supply chain)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EF9E0E-EE1A-867C-4CB4-04AE3ED18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generative 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5E0CAB-8DAF-B8E6-B222-C887DE8F7EE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endParaRPr lang="en-GB" dirty="0"/>
          </a:p>
          <a:p>
            <a:r>
              <a:rPr lang="en-GB" dirty="0"/>
              <a:t>not suitable for classical use cases like numerical and optimization tasks</a:t>
            </a:r>
          </a:p>
          <a:p>
            <a:pPr marL="0" indent="0">
              <a:buNone/>
            </a:pPr>
            <a:r>
              <a:rPr lang="en-GB" dirty="0"/>
              <a:t>(But LLM agents might use prediction or optimization models as tools.)</a:t>
            </a:r>
          </a:p>
          <a:p>
            <a:endParaRPr lang="en-GB" dirty="0"/>
          </a:p>
          <a:p>
            <a:r>
              <a:rPr lang="en-GB" dirty="0"/>
              <a:t>but complimentary: drive value across entire organizations by revolutionizing internal knowledge management systems</a:t>
            </a:r>
          </a:p>
          <a:p>
            <a:pPr marL="0" indent="0">
              <a:buNone/>
            </a:pPr>
            <a:r>
              <a:rPr lang="en-GB" dirty="0"/>
              <a:t>(natural user interface)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99828-39AE-34B1-27E2-1E2945C8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34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D2406-CBAA-1EEE-F6DD-82E096893AB4}"/>
              </a:ext>
            </a:extLst>
          </p:cNvPr>
          <p:cNvSpPr txBox="1"/>
          <p:nvPr/>
        </p:nvSpPr>
        <p:spPr>
          <a:xfrm>
            <a:off x="5872294" y="643185"/>
            <a:ext cx="6090407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LLMs are “just” interfaces/translators: transforming one sequence (tokenizable input) into another</a:t>
            </a:r>
          </a:p>
        </p:txBody>
      </p:sp>
    </p:spTree>
    <p:extLst>
      <p:ext uri="{BB962C8B-B14F-4D97-AF65-F5344CB8AC3E}">
        <p14:creationId xmlns:p14="http://schemas.microsoft.com/office/powerpoint/2010/main" val="28844337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B3A5509-CBB4-50C4-4181-9C7407765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LLMs in Plain Terms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ADDE22-9386-9854-8F5D-E60F885EB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foundation models:</a:t>
            </a:r>
          </a:p>
          <a:p>
            <a:r>
              <a:rPr lang="en-GB" dirty="0"/>
              <a:t>compression of the internet</a:t>
            </a:r>
          </a:p>
          <a:p>
            <a:r>
              <a:rPr lang="en-GB" dirty="0"/>
              <a:t>programming languages of new wave of AI applications (adapted to specific use cases and data)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These applications will </a:t>
            </a:r>
            <a:r>
              <a:rPr lang="en-GB" dirty="0"/>
              <a:t>make the internet more interactive.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6B521C-9488-0C3F-A3A9-3CB24804B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13520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You Get Is What You Asked For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9238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3100" dirty="0"/>
              <a:t>nice demonstration of capabilities of LLMs and prompting: </a:t>
            </a:r>
            <a:r>
              <a:rPr lang="en-GB" sz="3100" dirty="0">
                <a:hlinkClick r:id="rId2"/>
              </a:rPr>
              <a:t>interview with Google’s LaMDA</a:t>
            </a:r>
            <a:endParaRPr lang="en-GB" sz="3100" dirty="0"/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>
                <a:hlinkClick r:id="rId3"/>
              </a:rPr>
              <a:t>LaMDA</a:t>
            </a:r>
            <a:r>
              <a:rPr lang="en-GB" sz="3100" dirty="0"/>
              <a:t> (Language Models for Dialog Applications):</a:t>
            </a:r>
          </a:p>
          <a:p>
            <a:r>
              <a:rPr lang="en-GB" sz="3100" dirty="0"/>
              <a:t>system for generating chat bots (conversational AI)</a:t>
            </a:r>
          </a:p>
          <a:p>
            <a:r>
              <a:rPr lang="en-GB" sz="3100" dirty="0"/>
              <a:t>trained on dialogue data</a:t>
            </a:r>
          </a:p>
          <a:p>
            <a:r>
              <a:rPr lang="en-GB" sz="3100" dirty="0"/>
              <a:t>decoder-only LLM</a:t>
            </a:r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/>
              <a:t>n</a:t>
            </a:r>
            <a:r>
              <a:rPr lang="en-DE" sz="3100" dirty="0"/>
              <a:t>ot sentient, but impressively capable in learning language: leading questions to suggestible statistical language model</a:t>
            </a:r>
            <a:endParaRPr lang="en-GB" sz="3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AD07C-8362-D471-3F09-B2FC34755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Hot LLM Research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76C3D-25E9-6468-66D7-A1D0E870E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009239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transformer efficiency</a:t>
            </a:r>
          </a:p>
          <a:p>
            <a:pPr lvl="1"/>
            <a:r>
              <a:rPr lang="en-GB" dirty="0"/>
              <a:t>(sparse) </a:t>
            </a:r>
            <a:r>
              <a:rPr lang="en-GB" dirty="0">
                <a:hlinkClick r:id="rId2"/>
              </a:rPr>
              <a:t>mixture of experts</a:t>
            </a:r>
            <a:r>
              <a:rPr lang="en-GB" dirty="0"/>
              <a:t> (e.g., </a:t>
            </a:r>
            <a:r>
              <a:rPr lang="en-GB" dirty="0" err="1">
                <a:hlinkClick r:id="rId3"/>
              </a:rPr>
              <a:t>Mixtral</a:t>
            </a:r>
            <a:r>
              <a:rPr lang="en-GB" dirty="0">
                <a:hlinkClick r:id="rId3"/>
              </a:rPr>
              <a:t> 8x7B</a:t>
            </a:r>
            <a:r>
              <a:rPr lang="en-GB" dirty="0"/>
              <a:t>, </a:t>
            </a:r>
            <a:r>
              <a:rPr lang="en-GB" dirty="0">
                <a:hlinkClick r:id="rId4"/>
              </a:rPr>
              <a:t>Gemini 1.5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sparse attention (e.g., </a:t>
            </a:r>
            <a:r>
              <a:rPr lang="en-GB" dirty="0" err="1">
                <a:hlinkClick r:id="rId5"/>
              </a:rPr>
              <a:t>Longformer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or non-transformer architectures (e.g., </a:t>
            </a:r>
            <a:r>
              <a:rPr lang="en-GB" dirty="0">
                <a:hlinkClick r:id="rId6"/>
              </a:rPr>
              <a:t>Mamba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prompting strategies</a:t>
            </a:r>
          </a:p>
          <a:p>
            <a:pPr lvl="1"/>
            <a:r>
              <a:rPr lang="en-GB" dirty="0"/>
              <a:t>let LLM agents show reasoning/planning capabilities</a:t>
            </a:r>
          </a:p>
          <a:p>
            <a:pPr lvl="1"/>
            <a:r>
              <a:rPr lang="en-GB" dirty="0"/>
              <a:t>use tools (also embodiment/grounding)</a:t>
            </a:r>
          </a:p>
          <a:p>
            <a:pPr lvl="1"/>
            <a:r>
              <a:rPr lang="en-GB" dirty="0"/>
              <a:t>prompt optimization (e.g., </a:t>
            </a:r>
            <a:r>
              <a:rPr lang="en-GB" dirty="0">
                <a:hlinkClick r:id="rId7"/>
              </a:rPr>
              <a:t>OPRO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fine-tuning efficiency (e.g., </a:t>
            </a:r>
            <a:r>
              <a:rPr lang="en-GB" dirty="0" err="1">
                <a:hlinkClick r:id="rId8"/>
              </a:rPr>
              <a:t>LoRA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RAG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E4E765-465F-5DF8-7C82-EFF8EB0E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539AF0-AD23-CD56-20D8-7903852F6D0B}"/>
              </a:ext>
            </a:extLst>
          </p:cNvPr>
          <p:cNvSpPr txBox="1"/>
          <p:nvPr/>
        </p:nvSpPr>
        <p:spPr>
          <a:xfrm>
            <a:off x="6755021" y="5449158"/>
            <a:ext cx="3560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make use of your own data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4EFB3DAB-13A7-BECC-05D8-39C93C8D6361}"/>
              </a:ext>
            </a:extLst>
          </p:cNvPr>
          <p:cNvSpPr/>
          <p:nvPr/>
        </p:nvSpPr>
        <p:spPr>
          <a:xfrm>
            <a:off x="6178372" y="5305169"/>
            <a:ext cx="576649" cy="73316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E85E75-380C-048D-109E-337786578A5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77231" y="2380746"/>
            <a:ext cx="2852426" cy="251893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0766EF1-4E6F-2CBE-5675-1BA47E12F954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5222789" y="3640213"/>
            <a:ext cx="3854442" cy="1681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67466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904" y="2794679"/>
            <a:ext cx="8764192" cy="316272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17680-C8C3-4448-E421-142A36644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15" y="1491043"/>
            <a:ext cx="11130170" cy="1298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dirty="0"/>
              <a:t>example: </a:t>
            </a:r>
            <a:r>
              <a:rPr lang="en-DE" sz="2200" dirty="0">
                <a:hlinkClick r:id="rId3"/>
              </a:rPr>
              <a:t>CLIP</a:t>
            </a:r>
            <a:r>
              <a:rPr lang="en-DE" sz="2200" dirty="0"/>
              <a:t> (</a:t>
            </a:r>
            <a:r>
              <a:rPr lang="en-GB" sz="2200" dirty="0"/>
              <a:t>Contrastive Language-Image Pre-training</a:t>
            </a:r>
            <a:r>
              <a:rPr lang="en-DE" sz="22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z</a:t>
            </a:r>
            <a:r>
              <a:rPr lang="en-DE" sz="2200" dirty="0"/>
              <a:t>ero-shot transfer (e.g., for object recognition)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34372D-ABF2-3ACF-14FA-75F8EECB79E5}"/>
              </a:ext>
            </a:extLst>
          </p:cNvPr>
          <p:cNvSpPr txBox="1"/>
          <p:nvPr/>
        </p:nvSpPr>
        <p:spPr>
          <a:xfrm>
            <a:off x="838198" y="6379989"/>
            <a:ext cx="10184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multi-modal perception as input for LLMs: </a:t>
            </a:r>
            <a:r>
              <a:rPr lang="en-GB" sz="2000" dirty="0">
                <a:hlinkClick r:id="rId4"/>
              </a:rPr>
              <a:t>KOSMOS-1</a:t>
            </a:r>
            <a:endParaRPr lang="en-GB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3A3F93-34E7-65A2-FC76-2566B0B4E621}"/>
              </a:ext>
            </a:extLst>
          </p:cNvPr>
          <p:cNvSpPr txBox="1"/>
          <p:nvPr/>
        </p:nvSpPr>
        <p:spPr>
          <a:xfrm>
            <a:off x="2380735" y="5634242"/>
            <a:ext cx="124700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ViT</a:t>
            </a:r>
            <a:endParaRPr lang="en-GB" dirty="0"/>
          </a:p>
          <a:p>
            <a:r>
              <a:rPr lang="en-GB" dirty="0"/>
              <a:t>(or </a:t>
            </a:r>
            <a:r>
              <a:rPr lang="en-GB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2F5D09-EB9B-FD8F-D77C-82EA85543FC9}"/>
              </a:ext>
            </a:extLst>
          </p:cNvPr>
          <p:cNvSpPr txBox="1"/>
          <p:nvPr/>
        </p:nvSpPr>
        <p:spPr>
          <a:xfrm>
            <a:off x="3405654" y="2842477"/>
            <a:ext cx="130465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transformer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5249614" y="5903814"/>
            <a:ext cx="169277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cosine similarity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57A091-3B76-9DA6-33A0-239C81A537FA}"/>
              </a:ext>
            </a:extLst>
          </p:cNvPr>
          <p:cNvSpPr txBox="1"/>
          <p:nvPr/>
        </p:nvSpPr>
        <p:spPr>
          <a:xfrm>
            <a:off x="10785467" y="23171"/>
            <a:ext cx="137358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world model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00F2D-F80F-48BD-D53C-D3DDBA52D846}"/>
              </a:ext>
            </a:extLst>
          </p:cNvPr>
          <p:cNvCxnSpPr>
            <a:stCxn id="10" idx="1"/>
          </p:cNvCxnSpPr>
          <p:nvPr/>
        </p:nvCxnSpPr>
        <p:spPr>
          <a:xfrm flipH="1">
            <a:off x="9679459" y="207837"/>
            <a:ext cx="1106008" cy="533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186A5AD-C177-EB81-8E8A-B822723EAFDD}"/>
              </a:ext>
            </a:extLst>
          </p:cNvPr>
          <p:cNvSpPr txBox="1"/>
          <p:nvPr/>
        </p:nvSpPr>
        <p:spPr>
          <a:xfrm>
            <a:off x="8815536" y="6375782"/>
            <a:ext cx="17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5"/>
              </a:rPr>
              <a:t>joint embedding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F8D7-A0DD-DD68-7A2E-43748C3FF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Image Understanding and Multi-Purpose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C250E-D183-B252-2347-54D186823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5775" y="1690688"/>
            <a:ext cx="4000500" cy="466566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800" dirty="0"/>
              <a:t>multi-purpose (m</a:t>
            </a:r>
            <a:r>
              <a:rPr lang="en-DE" sz="2800" dirty="0"/>
              <a:t>ulti-modal and multi-task) models as next generalization step of ML (e.g., Google’s </a:t>
            </a:r>
            <a:r>
              <a:rPr lang="en-DE" sz="2800" dirty="0">
                <a:hlinkClick r:id="rId2"/>
              </a:rPr>
              <a:t>Pathways</a:t>
            </a:r>
            <a:r>
              <a:rPr lang="en-DE" sz="2800" dirty="0"/>
              <a:t>)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t</a:t>
            </a:r>
            <a:r>
              <a:rPr lang="en-DE" sz="2800" dirty="0"/>
              <a:t>ransformers good candidate</a:t>
            </a:r>
            <a:r>
              <a:rPr lang="en-GB" sz="2800" dirty="0"/>
              <a:t>: </a:t>
            </a:r>
            <a:r>
              <a:rPr lang="en-DE" sz="2800" dirty="0"/>
              <a:t>universal and flexible architecture, little task-specific inductive bias</a:t>
            </a:r>
            <a:r>
              <a:rPr lang="en-GB" sz="2800" dirty="0"/>
              <a:t> (but therefore needing lots of data</a:t>
            </a:r>
            <a:r>
              <a:rPr lang="en-DE" sz="28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DA84-7932-EC17-421F-F2807DB19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61808C-3B84-3F3C-8CB2-B91504F8C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75" y="1415714"/>
            <a:ext cx="4238625" cy="52868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3CF915-77FE-A286-95FE-DAAB07F17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6509" y="1415714"/>
            <a:ext cx="3075391" cy="53073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69E9464-57FA-5E6F-2745-0D3C27152BA2}"/>
              </a:ext>
            </a:extLst>
          </p:cNvPr>
          <p:cNvSpPr txBox="1"/>
          <p:nvPr/>
        </p:nvSpPr>
        <p:spPr>
          <a:xfrm>
            <a:off x="3487775" y="643572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5421142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8521C-AC3C-D0E7-CF73-7BED228DC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123" y="59181"/>
            <a:ext cx="8939202" cy="632454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019C2-FDAB-D9C9-9855-BB5E343A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0CDBC3-B539-55CB-B014-F40DA823CDD0}"/>
              </a:ext>
            </a:extLst>
          </p:cNvPr>
          <p:cNvSpPr txBox="1"/>
          <p:nvPr/>
        </p:nvSpPr>
        <p:spPr>
          <a:xfrm>
            <a:off x="271708" y="1762897"/>
            <a:ext cx="1745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Google’s </a:t>
            </a:r>
            <a:r>
              <a:rPr lang="en-GB" sz="3000" dirty="0">
                <a:hlinkClick r:id="rId3"/>
              </a:rPr>
              <a:t>Gemini</a:t>
            </a:r>
            <a:r>
              <a:rPr lang="en-GB" sz="3000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DDED41-70D5-80B2-9BFF-9A06034857FF}"/>
              </a:ext>
            </a:extLst>
          </p:cNvPr>
          <p:cNvSpPr txBox="1"/>
          <p:nvPr/>
        </p:nvSpPr>
        <p:spPr>
          <a:xfrm>
            <a:off x="279301" y="6352143"/>
            <a:ext cx="6069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multimodal understanding of inputs: text, audio, images, video</a:t>
            </a:r>
          </a:p>
        </p:txBody>
      </p:sp>
    </p:spTree>
    <p:extLst>
      <p:ext uri="{BB962C8B-B14F-4D97-AF65-F5344CB8AC3E}">
        <p14:creationId xmlns:p14="http://schemas.microsoft.com/office/powerpoint/2010/main" val="14533006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2E76F0-7C55-B3F1-5699-637A993D9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710C09-6F15-99CA-8C5A-7A02262CD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5164" y="0"/>
            <a:ext cx="5901671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200411-FF70-25C1-C2F2-206D286BE771}"/>
              </a:ext>
            </a:extLst>
          </p:cNvPr>
          <p:cNvSpPr txBox="1"/>
          <p:nvPr/>
        </p:nvSpPr>
        <p:spPr>
          <a:xfrm>
            <a:off x="8419363" y="65389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786449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</a:t>
            </a:r>
            <a:r>
              <a:rPr lang="en-GB" dirty="0"/>
              <a:t>Image Synthesis</a:t>
            </a:r>
            <a:endParaRPr lang="en-D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309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</a:p>
          <a:p>
            <a:pPr marL="0" indent="0">
              <a:buNone/>
            </a:pP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GB" sz="2800" dirty="0"/>
              <a:t>, </a:t>
            </a:r>
            <a:r>
              <a:rPr lang="en-DE" sz="2800" dirty="0">
                <a:hlinkClick r:id="rId3"/>
              </a:rPr>
              <a:t>DALL-E 2</a:t>
            </a:r>
            <a:r>
              <a:rPr lang="en-GB" sz="2800" dirty="0"/>
              <a:t>, </a:t>
            </a:r>
            <a:r>
              <a:rPr lang="en-GB" sz="2800" dirty="0">
                <a:hlinkClick r:id="rId4"/>
              </a:rPr>
              <a:t>DALL-E 3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endParaRPr lang="en-GB" dirty="0"/>
          </a:p>
          <a:p>
            <a:pPr marL="0" indent="0">
              <a:buNone/>
            </a:pPr>
            <a:r>
              <a:rPr lang="en-DE" sz="2800" dirty="0"/>
              <a:t>image generation </a:t>
            </a:r>
            <a:r>
              <a:rPr lang="en-GB" sz="2800" dirty="0"/>
              <a:t>(diffusion) </a:t>
            </a:r>
            <a:r>
              <a:rPr lang="en-DE" sz="2800" dirty="0"/>
              <a:t>conditioned on CLIP embedding</a:t>
            </a:r>
            <a:r>
              <a:rPr lang="en-GB" sz="2800" dirty="0"/>
              <a:t>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45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9722" y="4136042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592072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  <a:r>
              <a:rPr lang="en-GB" sz="2400" dirty="0"/>
              <a:t> (longer sequences)</a:t>
            </a:r>
            <a:endParaRPr lang="en-DE" sz="2400" dirty="0"/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670901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39018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alternative: direct operation on bytes (e.g., </a:t>
            </a:r>
            <a:r>
              <a:rPr lang="en-GB" sz="2600" dirty="0">
                <a:hlinkClick r:id="rId2"/>
              </a:rPr>
              <a:t>ByT5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18242</TotalTime>
  <Words>2678</Words>
  <Application>Microsoft Office PowerPoint</Application>
  <PresentationFormat>Widescreen</PresentationFormat>
  <Paragraphs>423</Paragraphs>
  <Slides>47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Transformer Variants</vt:lpstr>
      <vt:lpstr>Large Language Models (LLM)</vt:lpstr>
      <vt:lpstr>PowerPoint Presentation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Instruction Tuning</vt:lpstr>
      <vt:lpstr>In-Context Learning: A New Paradigm</vt:lpstr>
      <vt:lpstr>Prompt Engineering with Examples</vt:lpstr>
      <vt:lpstr>Size Matters: LARGE Language Models</vt:lpstr>
      <vt:lpstr>Struggling with Facts</vt:lpstr>
      <vt:lpstr>Retrieval Augmented Generation (RAG)</vt:lpstr>
      <vt:lpstr>Application</vt:lpstr>
      <vt:lpstr>LLMs in Plain Terms</vt:lpstr>
      <vt:lpstr>What You Get Is What You Asked For</vt:lpstr>
      <vt:lpstr>Hot LLM Research Topics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Image Understanding and Multi-Purpose Models</vt:lpstr>
      <vt:lpstr>PowerPoint Presentation</vt:lpstr>
      <vt:lpstr>PowerPoint Presentation</vt:lpstr>
      <vt:lpstr>Preview: Image Synthesis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Transformers</dc:title>
  <dc:creator>Felix Wick</dc:creator>
  <cp:lastModifiedBy>Wick, Felix</cp:lastModifiedBy>
  <cp:revision>393</cp:revision>
  <dcterms:created xsi:type="dcterms:W3CDTF">2022-07-19T11:32:37Z</dcterms:created>
  <dcterms:modified xsi:type="dcterms:W3CDTF">2024-03-30T20:57:12Z</dcterms:modified>
</cp:coreProperties>
</file>

<file path=docProps/thumbnail.jpeg>
</file>